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96" r:id="rId5"/>
    <p:sldId id="2565" r:id="rId6"/>
    <p:sldId id="2540" r:id="rId7"/>
    <p:sldId id="2599" r:id="rId8"/>
    <p:sldId id="2600" r:id="rId9"/>
    <p:sldId id="2605" r:id="rId10"/>
    <p:sldId id="2607" r:id="rId11"/>
    <p:sldId id="2609" r:id="rId12"/>
    <p:sldId id="2606" r:id="rId13"/>
    <p:sldId id="25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764" autoAdjust="0"/>
  </p:normalViewPr>
  <p:slideViewPr>
    <p:cSldViewPr snapToGrid="0" snapToObjects="1" showGuides="1">
      <p:cViewPr>
        <p:scale>
          <a:sx n="50" d="100"/>
          <a:sy n="50" d="100"/>
        </p:scale>
        <p:origin x="1752" y="31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324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12/3/2022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184079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dirty="0"/>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dirty="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dirty="0"/>
              <a:t>Click icon to add picture</a:t>
            </a:r>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dirty="0"/>
              <a:t>Click icon to add picture</a:t>
            </a:r>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dirty="0"/>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dirty="0"/>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dirty="0"/>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dirty="0"/>
              <a:t>Click icon to add picture</a:t>
            </a:r>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dirty="0"/>
              <a:t>Click icon to add picture</a:t>
            </a:r>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dirty="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dirty="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dirty="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dirty="0"/>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dirty="0"/>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dirty="0"/>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dirty="0"/>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dirty="0"/>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dirty="0"/>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dirty="0"/>
              <a:t>Click icon to add picture</a:t>
            </a:r>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dirty="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dirty="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dirty="0"/>
              <a:t>Click icon to add chart</a:t>
            </a:r>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dirty="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dirty="0"/>
              <a:t>Click icon to add picture</a:t>
            </a:r>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dirty="0"/>
              <a:t>Click icon to add table</a:t>
            </a:r>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dirty="0"/>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dirty="0"/>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dirty="0"/>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dirty="0"/>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localgold.com/2021/04/12/social-media-platforms/" TargetMode="External"/><Relationship Id="rId3" Type="http://schemas.openxmlformats.org/officeDocument/2006/relationships/hyperlink" Target="https://www.makeuseof.com/tag/negative-effects-social-media/" TargetMode="External"/><Relationship Id="rId7" Type="http://schemas.openxmlformats.org/officeDocument/2006/relationships/hyperlink" Target="https://cyberbullying.org/cyberbullying-statistics-age-gender-sexual-orientation-race" TargetMode="External"/><Relationship Id="rId2" Type="http://schemas.openxmlformats.org/officeDocument/2006/relationships/hyperlink" Target="https://www.kubbco.com/13-positive-effects-of-social-media-on-our-society-today/" TargetMode="External"/><Relationship Id="rId1" Type="http://schemas.openxmlformats.org/officeDocument/2006/relationships/slideLayout" Target="../slideLayouts/slideLayout47.xml"/><Relationship Id="rId6" Type="http://schemas.openxmlformats.org/officeDocument/2006/relationships/hyperlink" Target="https://au.oberlo.com/blog/social-media-marketing-statistics" TargetMode="External"/><Relationship Id="rId5" Type="http://schemas.openxmlformats.org/officeDocument/2006/relationships/hyperlink" Target="https://www.addictioncenter.com/drugs/social-media-addiction/" TargetMode="External"/><Relationship Id="rId4" Type="http://schemas.openxmlformats.org/officeDocument/2006/relationships/hyperlink" Target="https://unscreen.org/how-to-reduce-social-media-use/"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D391D7B-0F00-DD46-7567-775C13DE397B}"/>
              </a:ext>
            </a:extLst>
          </p:cNvPr>
          <p:cNvPicPr>
            <a:picLocks noGrp="1" noChangeAspect="1"/>
          </p:cNvPicPr>
          <p:nvPr>
            <p:ph type="pic" sz="quarter" idx="10"/>
          </p:nvPr>
        </p:nvPicPr>
        <p:blipFill>
          <a:blip r:embed="rId3"/>
          <a:srcRect l="16458" r="16458"/>
          <a:stretch>
            <a:fillRect/>
          </a:stretch>
        </p:blipFill>
        <p:spPr>
          <a:xfrm>
            <a:off x="5295899" y="4288"/>
            <a:ext cx="6896100" cy="6853712"/>
          </a:xfrm>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 y="4289"/>
            <a:ext cx="5295898" cy="3854888"/>
          </a:xfrm>
          <a:prstGeom prst="rect">
            <a:avLst/>
          </a:prstGeom>
        </p:spPr>
        <p:txBody>
          <a:bodyPr anchor="ctr">
            <a:normAutofit/>
          </a:bodyPr>
          <a:lstStyle/>
          <a:p>
            <a:pPr algn="ctr"/>
            <a:r>
              <a:rPr lang="en-US" sz="6000" dirty="0">
                <a:latin typeface="Times New Roman" panose="02020603050405020304" pitchFamily="18" charset="0"/>
                <a:cs typeface="Times New Roman" panose="02020603050405020304" pitchFamily="18" charset="0"/>
              </a:rPr>
              <a:t>Social Media </a:t>
            </a:r>
            <a:r>
              <a:rPr lang="en-US" sz="6600" dirty="0">
                <a:latin typeface="Times New Roman" panose="02020603050405020304" pitchFamily="18" charset="0"/>
                <a:cs typeface="Times New Roman" panose="02020603050405020304" pitchFamily="18" charset="0"/>
              </a:rPr>
              <a:t>Addiction</a:t>
            </a:r>
            <a:r>
              <a:rPr lang="en-US" sz="6000" dirty="0">
                <a:latin typeface="Times New Roman" panose="02020603050405020304" pitchFamily="18" charset="0"/>
                <a:cs typeface="Times New Roman" panose="02020603050405020304" pitchFamily="18" charset="0"/>
              </a:rPr>
              <a:t> &amp; Adolescents</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5"/>
          </p:nvPr>
        </p:nvSpPr>
        <p:spPr>
          <a:xfrm>
            <a:off x="0" y="4389119"/>
            <a:ext cx="5295899" cy="2124891"/>
          </a:xfrm>
          <a:prstGeom prst="rect">
            <a:avLst/>
          </a:prstGeom>
        </p:spPr>
        <p:txBody>
          <a:bodyPr anchor="ctr">
            <a:normAutofit lnSpcReduction="10000"/>
          </a:bodyPr>
          <a:lstStyle/>
          <a:p>
            <a:pPr algn="ctr"/>
            <a:r>
              <a:rPr lang="en-US" sz="3200" b="1" dirty="0">
                <a:latin typeface="Times New Roman" panose="02020603050405020304" pitchFamily="18" charset="0"/>
                <a:cs typeface="Times New Roman" panose="02020603050405020304" pitchFamily="18" charset="0"/>
              </a:rPr>
              <a:t>Yu, Adrian</a:t>
            </a:r>
          </a:p>
          <a:p>
            <a:pPr algn="ctr"/>
            <a:r>
              <a:rPr lang="en-US" sz="3200" b="1" dirty="0">
                <a:latin typeface="Times New Roman" panose="02020603050405020304" pitchFamily="18" charset="0"/>
                <a:cs typeface="Times New Roman" panose="02020603050405020304" pitchFamily="18" charset="0"/>
              </a:rPr>
              <a:t>November 30, 2022</a:t>
            </a:r>
          </a:p>
          <a:p>
            <a:pPr algn="ctr"/>
            <a:r>
              <a:rPr lang="en-US" sz="3200" b="1" dirty="0">
                <a:latin typeface="Times New Roman" panose="02020603050405020304" pitchFamily="18" charset="0"/>
                <a:cs typeface="Times New Roman" panose="02020603050405020304" pitchFamily="18" charset="0"/>
              </a:rPr>
              <a:t>FIQWS 10108</a:t>
            </a:r>
          </a:p>
          <a:p>
            <a:pPr algn="ctr"/>
            <a:r>
              <a:rPr lang="en-US" sz="3200" b="1" dirty="0">
                <a:latin typeface="Times New Roman" panose="02020603050405020304" pitchFamily="18" charset="0"/>
                <a:cs typeface="Times New Roman" panose="02020603050405020304" pitchFamily="18" charset="0"/>
              </a:rPr>
              <a:t>Professor C. Rodwell</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5EE51B-A93C-D2D6-4F76-7C044C0E007E}"/>
              </a:ext>
            </a:extLst>
          </p:cNvPr>
          <p:cNvSpPr>
            <a:spLocks noGrp="1"/>
          </p:cNvSpPr>
          <p:nvPr>
            <p:ph type="body" sz="quarter" idx="17"/>
          </p:nvPr>
        </p:nvSpPr>
        <p:spPr>
          <a:xfrm>
            <a:off x="6096000" y="21072"/>
            <a:ext cx="6096000" cy="6836928"/>
          </a:xfrm>
        </p:spPr>
        <p:txBody>
          <a:bodyPr>
            <a:normAutofit lnSpcReduction="10000"/>
          </a:bodyPr>
          <a:lstStyle/>
          <a:p>
            <a:r>
              <a:rPr lang="en-US" sz="2200" b="1" dirty="0">
                <a:latin typeface="Times New Roman" panose="02020603050405020304" pitchFamily="18" charset="0"/>
                <a:cs typeface="Times New Roman" panose="02020603050405020304" pitchFamily="18" charset="0"/>
              </a:rPr>
              <a:t>Positives</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hlinkClick r:id="rId2"/>
              </a:rPr>
              <a:t>https://www.kubbco.com/13-positive-effects-of-social-media-on-our-society-today/</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Negatives</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hlinkClick r:id="rId3"/>
              </a:rPr>
              <a:t>https://www.makeuseof.com/tag/negative-effects-social-media/</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Reducing SM Consumption</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hlinkClick r:id="rId4"/>
              </a:rPr>
              <a:t>https://unscreen.org/how-to-reduce-social-media-use/</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Social Media Definition</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hlinkClick r:id="rId5"/>
              </a:rPr>
              <a:t>https://www.addictioncenter.com/drugs/social-media-addiction/</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Oberlo Statistics: </a:t>
            </a:r>
            <a:r>
              <a:rPr lang="en-US" sz="2200" dirty="0">
                <a:latin typeface="Times New Roman" panose="02020603050405020304" pitchFamily="18" charset="0"/>
                <a:cs typeface="Times New Roman" panose="02020603050405020304" pitchFamily="18" charset="0"/>
                <a:hlinkClick r:id="rId6"/>
              </a:rPr>
              <a:t>https://au.oberlo.com/blog/social-media-marketing-statistics</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Cyberbullying Chart</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hlinkClick r:id="rId7"/>
              </a:rPr>
              <a:t>https://cyberbullying.org/cyberbullying-statistics-age-gender-sexual-orientation-race</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SM Platforms (2021)</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hlinkClick r:id="rId8"/>
              </a:rPr>
              <a:t>https://www.localgold.com/2021/04/12/social-media-platforms/</a:t>
            </a:r>
            <a:endParaRPr lang="en-US" sz="2200" b="1" dirty="0">
              <a:latin typeface="Times New Roman" panose="02020603050405020304" pitchFamily="18" charset="0"/>
              <a:cs typeface="Times New Roman" panose="02020603050405020304" pitchFamily="18" charset="0"/>
            </a:endParaRPr>
          </a:p>
        </p:txBody>
      </p:sp>
      <p:sp>
        <p:nvSpPr>
          <p:cNvPr id="10" name="Title 9">
            <a:extLst>
              <a:ext uri="{FF2B5EF4-FFF2-40B4-BE49-F238E27FC236}">
                <a16:creationId xmlns:a16="http://schemas.microsoft.com/office/drawing/2014/main" id="{10121086-CCB4-F404-0A2E-2E8574E70943}"/>
              </a:ext>
            </a:extLst>
          </p:cNvPr>
          <p:cNvSpPr>
            <a:spLocks noGrp="1"/>
          </p:cNvSpPr>
          <p:nvPr>
            <p:ph type="title"/>
          </p:nvPr>
        </p:nvSpPr>
        <p:spPr>
          <a:xfrm>
            <a:off x="997812" y="529872"/>
            <a:ext cx="4008437" cy="1395208"/>
          </a:xfrm>
        </p:spPr>
        <p:txBody>
          <a:bodyPr anchor="ctr"/>
          <a:lstStyle/>
          <a:p>
            <a:pPr algn="ctr"/>
            <a:r>
              <a:rPr lang="en-US" dirty="0">
                <a:latin typeface="Times New Roman" panose="02020603050405020304" pitchFamily="18" charset="0"/>
                <a:cs typeface="Times New Roman" panose="02020603050405020304" pitchFamily="18" charset="0"/>
              </a:rPr>
              <a:t>Sources</a:t>
            </a:r>
          </a:p>
        </p:txBody>
      </p:sp>
      <p:pic>
        <p:nvPicPr>
          <p:cNvPr id="16" name="Picture 15" descr="Text, icon&#10;&#10;Description automatically generated">
            <a:extLst>
              <a:ext uri="{FF2B5EF4-FFF2-40B4-BE49-F238E27FC236}">
                <a16:creationId xmlns:a16="http://schemas.microsoft.com/office/drawing/2014/main" id="{4844E246-E087-01CB-56F1-C0C4C558A888}"/>
              </a:ext>
            </a:extLst>
          </p:cNvPr>
          <p:cNvPicPr>
            <a:picLocks noChangeAspect="1"/>
          </p:cNvPicPr>
          <p:nvPr/>
        </p:nvPicPr>
        <p:blipFill>
          <a:blip r:embed="rId9"/>
          <a:stretch>
            <a:fillRect/>
          </a:stretch>
        </p:blipFill>
        <p:spPr>
          <a:xfrm>
            <a:off x="744605" y="1866889"/>
            <a:ext cx="4514850" cy="4495800"/>
          </a:xfrm>
          <a:prstGeom prst="rect">
            <a:avLst/>
          </a:prstGeom>
        </p:spPr>
      </p:pic>
    </p:spTree>
    <p:extLst>
      <p:ext uri="{BB962C8B-B14F-4D97-AF65-F5344CB8AC3E}">
        <p14:creationId xmlns:p14="http://schemas.microsoft.com/office/powerpoint/2010/main" val="70275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sz="2800" dirty="0">
                <a:latin typeface="Times New Roman" panose="02020603050405020304" pitchFamily="18" charset="0"/>
                <a:cs typeface="Times New Roman" panose="02020603050405020304" pitchFamily="18" charset="0"/>
              </a:rPr>
              <a:t>In this presentation, I will be discussing what social media addiction is as well as some social media stats. Additionally, both positive and negative aspects, its effects, and ways to reduce social media usage or consumption.</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165464"/>
            <a:ext cx="6435524" cy="2935620"/>
          </a:xfrm>
        </p:spPr>
        <p:txBody>
          <a:bodyPr anchor="ctr">
            <a:normAutofit/>
          </a:bodyPr>
          <a:lstStyle/>
          <a:p>
            <a:pPr algn="ctr"/>
            <a:r>
              <a:rPr lang="en-US" sz="6600" dirty="0">
                <a:latin typeface="Times New Roman" panose="02020603050405020304" pitchFamily="18" charset="0"/>
                <a:cs typeface="Times New Roman" panose="02020603050405020304" pitchFamily="18" charset="0"/>
              </a:rPr>
              <a:t>Overview</a:t>
            </a:r>
            <a:endParaRPr lang="en-US" sz="4800" dirty="0">
              <a:latin typeface="Times New Roman" panose="02020603050405020304" pitchFamily="18" charset="0"/>
              <a:cs typeface="Times New Roman" panose="02020603050405020304" pitchFamily="18" charset="0"/>
            </a:endParaRPr>
          </a:p>
        </p:txBody>
      </p:sp>
      <p:pic>
        <p:nvPicPr>
          <p:cNvPr id="3" name="Picture 2" descr="A picture containing text, screen&#10;&#10;Description automatically generated">
            <a:extLst>
              <a:ext uri="{FF2B5EF4-FFF2-40B4-BE49-F238E27FC236}">
                <a16:creationId xmlns:a16="http://schemas.microsoft.com/office/drawing/2014/main" id="{18B7A769-8DC8-6532-DA50-773DDB8E9587}"/>
              </a:ext>
            </a:extLst>
          </p:cNvPr>
          <p:cNvPicPr>
            <a:picLocks noChangeAspect="1"/>
          </p:cNvPicPr>
          <p:nvPr/>
        </p:nvPicPr>
        <p:blipFill>
          <a:blip r:embed="rId2"/>
          <a:stretch>
            <a:fillRect/>
          </a:stretch>
        </p:blipFill>
        <p:spPr>
          <a:xfrm>
            <a:off x="446984" y="39081"/>
            <a:ext cx="4514850" cy="3009900"/>
          </a:xfrm>
          <a:prstGeom prst="rect">
            <a:avLst/>
          </a:prstGeom>
        </p:spPr>
      </p:pic>
      <p:pic>
        <p:nvPicPr>
          <p:cNvPr id="13" name="Picture 12">
            <a:extLst>
              <a:ext uri="{FF2B5EF4-FFF2-40B4-BE49-F238E27FC236}">
                <a16:creationId xmlns:a16="http://schemas.microsoft.com/office/drawing/2014/main" id="{121AB42A-373F-001B-3656-C7D9E022578A}"/>
              </a:ext>
            </a:extLst>
          </p:cNvPr>
          <p:cNvPicPr>
            <a:picLocks noChangeAspect="1"/>
          </p:cNvPicPr>
          <p:nvPr/>
        </p:nvPicPr>
        <p:blipFill>
          <a:blip r:embed="rId3"/>
          <a:stretch>
            <a:fillRect/>
          </a:stretch>
        </p:blipFill>
        <p:spPr>
          <a:xfrm>
            <a:off x="1039089" y="3429000"/>
            <a:ext cx="3257723" cy="3257723"/>
          </a:xfrm>
          <a:prstGeom prst="rect">
            <a:avLst/>
          </a:prstGeom>
        </p:spPr>
      </p:pic>
    </p:spTree>
    <p:extLst>
      <p:ext uri="{BB962C8B-B14F-4D97-AF65-F5344CB8AC3E}">
        <p14:creationId xmlns:p14="http://schemas.microsoft.com/office/powerpoint/2010/main" val="42991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566057" y="366947"/>
            <a:ext cx="2991531" cy="913213"/>
          </a:xfrm>
        </p:spPr>
        <p:txBody>
          <a:bodyPr anchor="ctr"/>
          <a:lstStyle/>
          <a:p>
            <a:pPr algn="ctr"/>
            <a:r>
              <a:rPr lang="en-US" sz="6600" dirty="0">
                <a:latin typeface="Times New Roman" panose="02020603050405020304" pitchFamily="18" charset="0"/>
                <a:cs typeface="Times New Roman" panose="02020603050405020304" pitchFamily="18" charset="0"/>
              </a:rPr>
              <a:t>Agenda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noAutofit/>
          </a:bodyPr>
          <a:lstStyle/>
          <a:p>
            <a:r>
              <a:rPr lang="en-US" sz="3600" dirty="0">
                <a:latin typeface="Times New Roman" panose="02020603050405020304" pitchFamily="18" charset="0"/>
                <a:cs typeface="Times New Roman" panose="02020603050405020304" pitchFamily="18" charset="0"/>
              </a:rPr>
              <a:t>1. What is Social Media Addiction?</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930112"/>
            <a:ext cx="4294206" cy="755650"/>
          </a:xfrm>
        </p:spPr>
        <p:txBody>
          <a:bodyPr>
            <a:normAutofit/>
          </a:bodyPr>
          <a:lstStyle/>
          <a:p>
            <a:r>
              <a:rPr lang="en-US" sz="3600" dirty="0">
                <a:latin typeface="Times New Roman" panose="02020603050405020304" pitchFamily="18" charset="0"/>
                <a:cs typeface="Times New Roman" panose="02020603050405020304" pitchFamily="18" charset="0"/>
              </a:rPr>
              <a:t>2. Positive Aspects</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2820238"/>
            <a:ext cx="4294206" cy="755650"/>
          </a:xfrm>
        </p:spPr>
        <p:txBody>
          <a:bodyPr>
            <a:normAutofit/>
          </a:bodyPr>
          <a:lstStyle/>
          <a:p>
            <a:r>
              <a:rPr lang="en-US" sz="3600" dirty="0">
                <a:latin typeface="Times New Roman" panose="02020603050405020304" pitchFamily="18" charset="0"/>
                <a:cs typeface="Times New Roman" panose="02020603050405020304" pitchFamily="18" charset="0"/>
              </a:rPr>
              <a:t>3. Negative Aspects</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3" y="3943582"/>
            <a:ext cx="4294206" cy="755650"/>
          </a:xfrm>
        </p:spPr>
        <p:txBody>
          <a:bodyPr>
            <a:noAutofit/>
          </a:bodyPr>
          <a:lstStyle/>
          <a:p>
            <a:r>
              <a:rPr lang="en-US" sz="3600" dirty="0">
                <a:latin typeface="Times New Roman" panose="02020603050405020304" pitchFamily="18" charset="0"/>
                <a:cs typeface="Times New Roman" panose="02020603050405020304" pitchFamily="18" charset="0"/>
              </a:rPr>
              <a:t>4. Social Media Statistics</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p:txBody>
          <a:bodyPr>
            <a:noAutofit/>
          </a:bodyPr>
          <a:lstStyle/>
          <a:p>
            <a:r>
              <a:rPr lang="en-US" sz="3600" dirty="0">
                <a:latin typeface="Times New Roman" panose="02020603050405020304" pitchFamily="18" charset="0"/>
                <a:cs typeface="Times New Roman" panose="02020603050405020304" pitchFamily="18" charset="0"/>
              </a:rPr>
              <a:t>5. Effects &amp; Reducing </a:t>
            </a:r>
            <a:r>
              <a:rPr lang="en-US" sz="3600" dirty="0" err="1">
                <a:latin typeface="Times New Roman" panose="02020603050405020304" pitchFamily="18" charset="0"/>
                <a:cs typeface="Times New Roman" panose="02020603050405020304" pitchFamily="18" charset="0"/>
              </a:rPr>
              <a:t>S.M</a:t>
            </a:r>
            <a:r>
              <a:rPr lang="en-US" sz="3600" dirty="0">
                <a:latin typeface="Times New Roman" panose="02020603050405020304" pitchFamily="18" charset="0"/>
                <a:cs typeface="Times New Roman" panose="02020603050405020304" pitchFamily="18" charset="0"/>
              </a:rPr>
              <a:t>. Consumption</a:t>
            </a:r>
          </a:p>
        </p:txBody>
      </p:sp>
      <p:pic>
        <p:nvPicPr>
          <p:cNvPr id="3" name="Picture 2">
            <a:extLst>
              <a:ext uri="{FF2B5EF4-FFF2-40B4-BE49-F238E27FC236}">
                <a16:creationId xmlns:a16="http://schemas.microsoft.com/office/drawing/2014/main" id="{F5F54F14-A9BD-63BA-6FB9-FEB9FEEB4A6B}"/>
              </a:ext>
            </a:extLst>
          </p:cNvPr>
          <p:cNvPicPr>
            <a:picLocks noChangeAspect="1"/>
          </p:cNvPicPr>
          <p:nvPr/>
        </p:nvPicPr>
        <p:blipFill>
          <a:blip r:embed="rId2"/>
          <a:stretch>
            <a:fillRect/>
          </a:stretch>
        </p:blipFill>
        <p:spPr>
          <a:xfrm>
            <a:off x="0" y="1496291"/>
            <a:ext cx="3944807" cy="5451157"/>
          </a:xfrm>
          <a:prstGeom prst="rect">
            <a:avLst/>
          </a:prstGeom>
        </p:spPr>
      </p:pic>
      <p:pic>
        <p:nvPicPr>
          <p:cNvPr id="7" name="Picture 6" descr="A group of people sitting together&#10;&#10;Description automatically generated with medium confidence">
            <a:extLst>
              <a:ext uri="{FF2B5EF4-FFF2-40B4-BE49-F238E27FC236}">
                <a16:creationId xmlns:a16="http://schemas.microsoft.com/office/drawing/2014/main" id="{C58181F4-01F8-2BB4-E4D5-E23F9A1CE7D2}"/>
              </a:ext>
            </a:extLst>
          </p:cNvPr>
          <p:cNvPicPr>
            <a:picLocks noChangeAspect="1"/>
          </p:cNvPicPr>
          <p:nvPr/>
        </p:nvPicPr>
        <p:blipFill>
          <a:blip r:embed="rId3"/>
          <a:stretch>
            <a:fillRect/>
          </a:stretch>
        </p:blipFill>
        <p:spPr>
          <a:xfrm>
            <a:off x="8449519" y="4369250"/>
            <a:ext cx="3742481" cy="2488750"/>
          </a:xfrm>
          <a:prstGeom prst="rect">
            <a:avLst/>
          </a:prstGeom>
        </p:spPr>
      </p:pic>
      <p:pic>
        <p:nvPicPr>
          <p:cNvPr id="9" name="Picture 8" descr="A picture containing person, standing, young, little&#10;&#10;Description automatically generated">
            <a:extLst>
              <a:ext uri="{FF2B5EF4-FFF2-40B4-BE49-F238E27FC236}">
                <a16:creationId xmlns:a16="http://schemas.microsoft.com/office/drawing/2014/main" id="{216C8D0D-1570-C361-98FF-BBBB0C2A2CE2}"/>
              </a:ext>
            </a:extLst>
          </p:cNvPr>
          <p:cNvPicPr>
            <a:picLocks noChangeAspect="1"/>
          </p:cNvPicPr>
          <p:nvPr/>
        </p:nvPicPr>
        <p:blipFill>
          <a:blip r:embed="rId4"/>
          <a:stretch>
            <a:fillRect/>
          </a:stretch>
        </p:blipFill>
        <p:spPr>
          <a:xfrm>
            <a:off x="8449519" y="-5938"/>
            <a:ext cx="3742481" cy="2494987"/>
          </a:xfrm>
          <a:prstGeom prst="rect">
            <a:avLst/>
          </a:prstGeom>
        </p:spPr>
      </p:pic>
    </p:spTree>
    <p:extLst>
      <p:ext uri="{BB962C8B-B14F-4D97-AF65-F5344CB8AC3E}">
        <p14:creationId xmlns:p14="http://schemas.microsoft.com/office/powerpoint/2010/main" val="213011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5C543E-7F66-0278-CFEC-DD0C7754433D}"/>
              </a:ext>
            </a:extLst>
          </p:cNvPr>
          <p:cNvSpPr>
            <a:spLocks noGrp="1"/>
          </p:cNvSpPr>
          <p:nvPr>
            <p:ph type="body" sz="quarter" idx="11"/>
          </p:nvPr>
        </p:nvSpPr>
        <p:spPr/>
        <p:txBody>
          <a:bodyPr/>
          <a:lstStyle/>
          <a:p>
            <a:r>
              <a:rPr lang="en-US" sz="2400" dirty="0">
                <a:latin typeface="Times New Roman" panose="02020603050405020304" pitchFamily="18" charset="0"/>
                <a:cs typeface="Times New Roman" panose="02020603050405020304" pitchFamily="18" charset="0"/>
              </a:rPr>
              <a:t>According to the Addiction Center, social media addiction is defined as, “a behavioral addiction that’s characterized as being overly concerned about social media, driven by an uncontrollably urge to log on to or use social media, and devoting so much time and effort to social media that it impairs other important life areas.”</a:t>
            </a:r>
          </a:p>
        </p:txBody>
      </p:sp>
      <p:sp>
        <p:nvSpPr>
          <p:cNvPr id="3" name="Title 2">
            <a:extLst>
              <a:ext uri="{FF2B5EF4-FFF2-40B4-BE49-F238E27FC236}">
                <a16:creationId xmlns:a16="http://schemas.microsoft.com/office/drawing/2014/main" id="{5CE9D7FE-556C-7CCA-C54F-9D049C0D4D55}"/>
              </a:ext>
            </a:extLst>
          </p:cNvPr>
          <p:cNvSpPr>
            <a:spLocks noGrp="1"/>
          </p:cNvSpPr>
          <p:nvPr>
            <p:ph type="title"/>
          </p:nvPr>
        </p:nvSpPr>
        <p:spPr>
          <a:xfrm>
            <a:off x="5278053" y="156754"/>
            <a:ext cx="6435524" cy="2944329"/>
          </a:xfrm>
        </p:spPr>
        <p:txBody>
          <a:bodyPr anchor="ctr">
            <a:noAutofit/>
          </a:bodyPr>
          <a:lstStyle/>
          <a:p>
            <a:r>
              <a:rPr lang="en-US" sz="4800" dirty="0">
                <a:latin typeface="Times New Roman" panose="02020603050405020304" pitchFamily="18" charset="0"/>
                <a:cs typeface="Times New Roman" panose="02020603050405020304" pitchFamily="18" charset="0"/>
              </a:rPr>
              <a:t>What is Social Media Addiction?</a:t>
            </a:r>
          </a:p>
        </p:txBody>
      </p:sp>
      <p:pic>
        <p:nvPicPr>
          <p:cNvPr id="7" name="Picture 6" descr="A hand holding a pile of pills&#10;&#10;Description automatically generated with low confidence">
            <a:extLst>
              <a:ext uri="{FF2B5EF4-FFF2-40B4-BE49-F238E27FC236}">
                <a16:creationId xmlns:a16="http://schemas.microsoft.com/office/drawing/2014/main" id="{DCE99C69-4F82-757B-3590-4421EDA136E6}"/>
              </a:ext>
            </a:extLst>
          </p:cNvPr>
          <p:cNvPicPr>
            <a:picLocks noChangeAspect="1"/>
          </p:cNvPicPr>
          <p:nvPr/>
        </p:nvPicPr>
        <p:blipFill>
          <a:blip r:embed="rId2"/>
          <a:stretch>
            <a:fillRect/>
          </a:stretch>
        </p:blipFill>
        <p:spPr>
          <a:xfrm>
            <a:off x="478423" y="362093"/>
            <a:ext cx="4514850" cy="2533650"/>
          </a:xfrm>
          <a:prstGeom prst="rect">
            <a:avLst/>
          </a:prstGeom>
        </p:spPr>
      </p:pic>
      <p:pic>
        <p:nvPicPr>
          <p:cNvPr id="9" name="Picture 8" descr="A hand holding a pair of sunglasses&#10;&#10;Description automatically generated with medium confidence">
            <a:extLst>
              <a:ext uri="{FF2B5EF4-FFF2-40B4-BE49-F238E27FC236}">
                <a16:creationId xmlns:a16="http://schemas.microsoft.com/office/drawing/2014/main" id="{5BBE958C-0900-34CE-6993-21B309A13146}"/>
              </a:ext>
            </a:extLst>
          </p:cNvPr>
          <p:cNvPicPr>
            <a:picLocks noChangeAspect="1"/>
          </p:cNvPicPr>
          <p:nvPr/>
        </p:nvPicPr>
        <p:blipFill>
          <a:blip r:embed="rId3"/>
          <a:stretch>
            <a:fillRect/>
          </a:stretch>
        </p:blipFill>
        <p:spPr>
          <a:xfrm>
            <a:off x="478424" y="3665328"/>
            <a:ext cx="4514850" cy="2539603"/>
          </a:xfrm>
          <a:prstGeom prst="rect">
            <a:avLst/>
          </a:prstGeom>
        </p:spPr>
      </p:pic>
    </p:spTree>
    <p:extLst>
      <p:ext uri="{BB962C8B-B14F-4D97-AF65-F5344CB8AC3E}">
        <p14:creationId xmlns:p14="http://schemas.microsoft.com/office/powerpoint/2010/main" val="203415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ext&#10;&#10;Description automatically generated">
            <a:extLst>
              <a:ext uri="{FF2B5EF4-FFF2-40B4-BE49-F238E27FC236}">
                <a16:creationId xmlns:a16="http://schemas.microsoft.com/office/drawing/2014/main" id="{AECDF20C-9137-E628-392D-11DF0F580A9D}"/>
              </a:ext>
            </a:extLst>
          </p:cNvPr>
          <p:cNvPicPr>
            <a:picLocks noGrp="1" noChangeAspect="1"/>
          </p:cNvPicPr>
          <p:nvPr>
            <p:ph type="pic" sz="quarter" idx="10"/>
          </p:nvPr>
        </p:nvPicPr>
        <p:blipFill>
          <a:blip r:embed="rId2"/>
          <a:srcRect t="12401" b="12401"/>
          <a:stretch>
            <a:fillRect/>
          </a:stretch>
        </p:blipFill>
        <p:spPr>
          <a:xfrm>
            <a:off x="531004" y="3429000"/>
            <a:ext cx="3700009" cy="3429008"/>
          </a:xfrm>
        </p:spPr>
      </p:pic>
      <p:sp>
        <p:nvSpPr>
          <p:cNvPr id="3" name="Title 2">
            <a:extLst>
              <a:ext uri="{FF2B5EF4-FFF2-40B4-BE49-F238E27FC236}">
                <a16:creationId xmlns:a16="http://schemas.microsoft.com/office/drawing/2014/main" id="{4B6E3863-BEE6-7838-2C13-AF43A23E9757}"/>
              </a:ext>
            </a:extLst>
          </p:cNvPr>
          <p:cNvSpPr>
            <a:spLocks noGrp="1"/>
          </p:cNvSpPr>
          <p:nvPr>
            <p:ph type="title"/>
          </p:nvPr>
        </p:nvSpPr>
        <p:spPr>
          <a:xfrm>
            <a:off x="838200" y="235132"/>
            <a:ext cx="3085618" cy="2750202"/>
          </a:xfrm>
        </p:spPr>
        <p:txBody>
          <a:bodyPr anchor="ctr">
            <a:normAutofit/>
          </a:bodyPr>
          <a:lstStyle/>
          <a:p>
            <a:r>
              <a:rPr lang="en-US" dirty="0">
                <a:latin typeface="Times New Roman" panose="02020603050405020304" pitchFamily="18" charset="0"/>
                <a:cs typeface="Times New Roman" panose="02020603050405020304" pitchFamily="18" charset="0"/>
              </a:rPr>
              <a:t>Positive Aspects of Social Media</a:t>
            </a:r>
          </a:p>
        </p:txBody>
      </p:sp>
      <p:sp>
        <p:nvSpPr>
          <p:cNvPr id="6" name="Text Placeholder 5">
            <a:extLst>
              <a:ext uri="{FF2B5EF4-FFF2-40B4-BE49-F238E27FC236}">
                <a16:creationId xmlns:a16="http://schemas.microsoft.com/office/drawing/2014/main" id="{58E201C9-87A5-7C13-A883-C7329B4F881A}"/>
              </a:ext>
            </a:extLst>
          </p:cNvPr>
          <p:cNvSpPr>
            <a:spLocks noGrp="1"/>
          </p:cNvSpPr>
          <p:nvPr>
            <p:ph type="body" sz="quarter" idx="16"/>
          </p:nvPr>
        </p:nvSpPr>
        <p:spPr>
          <a:xfrm>
            <a:off x="4745621" y="-9"/>
            <a:ext cx="7446379" cy="6858017"/>
          </a:xfrm>
        </p:spPr>
        <p:txBody>
          <a:bodyPr anchor="ctr">
            <a:normAutofit lnSpcReduction="10000"/>
          </a:bodyPr>
          <a:lstStyle/>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Build relationships and staying connected: Communicate and share content with users around the world (ex: Instagram or Snapchat)</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Education: Users can watch videos/tutorials or learn to do new things to adapt skills leading to future career goals (ex: YouTube)</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Voicing Own Opinions: Helps build confidence, spread positive/important messages (ex: favorite artists/music)</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News Spreading: Keeps users informed about important events or crises (ex: natural disasters)</a:t>
            </a:r>
          </a:p>
        </p:txBody>
      </p:sp>
    </p:spTree>
    <p:extLst>
      <p:ext uri="{BB962C8B-B14F-4D97-AF65-F5344CB8AC3E}">
        <p14:creationId xmlns:p14="http://schemas.microsoft.com/office/powerpoint/2010/main" val="242444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E3863-BEE6-7838-2C13-AF43A23E9757}"/>
              </a:ext>
            </a:extLst>
          </p:cNvPr>
          <p:cNvSpPr>
            <a:spLocks noGrp="1"/>
          </p:cNvSpPr>
          <p:nvPr>
            <p:ph type="title"/>
          </p:nvPr>
        </p:nvSpPr>
        <p:spPr>
          <a:xfrm>
            <a:off x="838200" y="235132"/>
            <a:ext cx="3085618" cy="2750202"/>
          </a:xfrm>
        </p:spPr>
        <p:txBody>
          <a:bodyPr anchor="ctr">
            <a:normAutofit/>
          </a:bodyPr>
          <a:lstStyle/>
          <a:p>
            <a:r>
              <a:rPr lang="en-US" dirty="0">
                <a:latin typeface="Times New Roman" panose="02020603050405020304" pitchFamily="18" charset="0"/>
                <a:cs typeface="Times New Roman" panose="02020603050405020304" pitchFamily="18" charset="0"/>
              </a:rPr>
              <a:t>Negative Aspects of Social Media</a:t>
            </a:r>
          </a:p>
        </p:txBody>
      </p:sp>
      <p:sp>
        <p:nvSpPr>
          <p:cNvPr id="6" name="Text Placeholder 5">
            <a:extLst>
              <a:ext uri="{FF2B5EF4-FFF2-40B4-BE49-F238E27FC236}">
                <a16:creationId xmlns:a16="http://schemas.microsoft.com/office/drawing/2014/main" id="{58E201C9-87A5-7C13-A883-C7329B4F881A}"/>
              </a:ext>
            </a:extLst>
          </p:cNvPr>
          <p:cNvSpPr>
            <a:spLocks noGrp="1"/>
          </p:cNvSpPr>
          <p:nvPr>
            <p:ph type="body" sz="quarter" idx="16"/>
          </p:nvPr>
        </p:nvSpPr>
        <p:spPr>
          <a:xfrm>
            <a:off x="4745621" y="0"/>
            <a:ext cx="7446379" cy="6858008"/>
          </a:xfrm>
        </p:spPr>
        <p:txBody>
          <a:bodyPr anchor="ctr">
            <a:no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Low Self Esteem: Users get influenced by celebrity photos and judge/compare themselves (ex: women in bikinis or men with abs/six packs)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Cyberbullying: A user may get lots of hate for something for their opinions or appearance, then be bullied because of it, leading to hurt themselves or worse, death</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Sleeping Problems: Spending too much time on social media can lead to reduced sleep</a:t>
            </a:r>
          </a:p>
        </p:txBody>
      </p:sp>
      <p:pic>
        <p:nvPicPr>
          <p:cNvPr id="5" name="Picture 4" descr="A picture containing text&#10;&#10;Description automatically generated">
            <a:extLst>
              <a:ext uri="{FF2B5EF4-FFF2-40B4-BE49-F238E27FC236}">
                <a16:creationId xmlns:a16="http://schemas.microsoft.com/office/drawing/2014/main" id="{7852CB1D-C0FA-7B8D-523E-1F9C56E6BEC6}"/>
              </a:ext>
            </a:extLst>
          </p:cNvPr>
          <p:cNvPicPr>
            <a:picLocks noChangeAspect="1"/>
          </p:cNvPicPr>
          <p:nvPr/>
        </p:nvPicPr>
        <p:blipFill>
          <a:blip r:embed="rId2"/>
          <a:stretch>
            <a:fillRect/>
          </a:stretch>
        </p:blipFill>
        <p:spPr>
          <a:xfrm>
            <a:off x="-1" y="3775499"/>
            <a:ext cx="4745621" cy="2847372"/>
          </a:xfrm>
          <a:prstGeom prst="rect">
            <a:avLst/>
          </a:prstGeom>
        </p:spPr>
      </p:pic>
    </p:spTree>
    <p:extLst>
      <p:ext uri="{BB962C8B-B14F-4D97-AF65-F5344CB8AC3E}">
        <p14:creationId xmlns:p14="http://schemas.microsoft.com/office/powerpoint/2010/main" val="135108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diagram&#10;&#10;Description automatically generated">
            <a:extLst>
              <a:ext uri="{FF2B5EF4-FFF2-40B4-BE49-F238E27FC236}">
                <a16:creationId xmlns:a16="http://schemas.microsoft.com/office/drawing/2014/main" id="{921F8E33-83E3-ABD0-C246-A3B170D87D5B}"/>
              </a:ext>
            </a:extLst>
          </p:cNvPr>
          <p:cNvPicPr>
            <a:picLocks noGrp="1" noChangeAspect="1"/>
          </p:cNvPicPr>
          <p:nvPr>
            <p:ph type="pic" sz="quarter" idx="10"/>
          </p:nvPr>
        </p:nvPicPr>
        <p:blipFill>
          <a:blip r:embed="rId2"/>
          <a:srcRect l="6046" r="6046"/>
          <a:stretch>
            <a:fillRect/>
          </a:stretch>
        </p:blipFill>
        <p:spPr>
          <a:xfrm>
            <a:off x="0" y="0"/>
            <a:ext cx="5283133" cy="3429000"/>
          </a:xfrm>
        </p:spPr>
      </p:pic>
      <p:pic>
        <p:nvPicPr>
          <p:cNvPr id="12" name="Picture 11" descr="Diagram&#10;&#10;Description automatically generated">
            <a:extLst>
              <a:ext uri="{FF2B5EF4-FFF2-40B4-BE49-F238E27FC236}">
                <a16:creationId xmlns:a16="http://schemas.microsoft.com/office/drawing/2014/main" id="{7C29EDAB-CF88-22EA-2E33-62EA108C8FDF}"/>
              </a:ext>
            </a:extLst>
          </p:cNvPr>
          <p:cNvPicPr>
            <a:picLocks noChangeAspect="1"/>
          </p:cNvPicPr>
          <p:nvPr/>
        </p:nvPicPr>
        <p:blipFill>
          <a:blip r:embed="rId3"/>
          <a:stretch>
            <a:fillRect/>
          </a:stretch>
        </p:blipFill>
        <p:spPr>
          <a:xfrm>
            <a:off x="-116378" y="3429000"/>
            <a:ext cx="5486400" cy="3429000"/>
          </a:xfrm>
          <a:prstGeom prst="rect">
            <a:avLst/>
          </a:prstGeom>
        </p:spPr>
      </p:pic>
      <p:pic>
        <p:nvPicPr>
          <p:cNvPr id="18" name="Picture 17" descr="Graphical user interface, chart, bar chart&#10;&#10;Description automatically generated">
            <a:extLst>
              <a:ext uri="{FF2B5EF4-FFF2-40B4-BE49-F238E27FC236}">
                <a16:creationId xmlns:a16="http://schemas.microsoft.com/office/drawing/2014/main" id="{7F3821F0-CDAF-D598-FD25-BBE613935557}"/>
              </a:ext>
            </a:extLst>
          </p:cNvPr>
          <p:cNvPicPr>
            <a:picLocks noChangeAspect="1"/>
          </p:cNvPicPr>
          <p:nvPr/>
        </p:nvPicPr>
        <p:blipFill>
          <a:blip r:embed="rId4"/>
          <a:stretch>
            <a:fillRect/>
          </a:stretch>
        </p:blipFill>
        <p:spPr>
          <a:xfrm>
            <a:off x="6705600" y="0"/>
            <a:ext cx="5486400" cy="6858000"/>
          </a:xfrm>
          <a:prstGeom prst="rect">
            <a:avLst/>
          </a:prstGeom>
        </p:spPr>
      </p:pic>
    </p:spTree>
    <p:extLst>
      <p:ext uri="{BB962C8B-B14F-4D97-AF65-F5344CB8AC3E}">
        <p14:creationId xmlns:p14="http://schemas.microsoft.com/office/powerpoint/2010/main" val="372905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03C323-A3A7-D824-99C2-26BEC7C64223}"/>
              </a:ext>
            </a:extLst>
          </p:cNvPr>
          <p:cNvPicPr>
            <a:picLocks noChangeAspect="1"/>
          </p:cNvPicPr>
          <p:nvPr/>
        </p:nvPicPr>
        <p:blipFill>
          <a:blip r:embed="rId2"/>
          <a:stretch>
            <a:fillRect/>
          </a:stretch>
        </p:blipFill>
        <p:spPr>
          <a:xfrm>
            <a:off x="0" y="0"/>
            <a:ext cx="12192001" cy="6858001"/>
          </a:xfrm>
          <a:prstGeom prst="rect">
            <a:avLst/>
          </a:prstGeom>
        </p:spPr>
      </p:pic>
    </p:spTree>
    <p:extLst>
      <p:ext uri="{BB962C8B-B14F-4D97-AF65-F5344CB8AC3E}">
        <p14:creationId xmlns:p14="http://schemas.microsoft.com/office/powerpoint/2010/main" val="209024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0514C2-7C5D-DC98-D3E2-702E52BA0A30}"/>
              </a:ext>
            </a:extLst>
          </p:cNvPr>
          <p:cNvSpPr>
            <a:spLocks noGrp="1"/>
          </p:cNvSpPr>
          <p:nvPr>
            <p:ph type="body" sz="quarter" idx="20"/>
          </p:nvPr>
        </p:nvSpPr>
        <p:spPr>
          <a:xfrm>
            <a:off x="6096000" y="0"/>
            <a:ext cx="6096000" cy="6858001"/>
          </a:xfrm>
        </p:spPr>
        <p:txBody>
          <a:bodyPr>
            <a:norm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Turn off notifications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Delete media applications (ex: Instagram, TikTok, YouTube,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Utilize the screen time feature for devices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Put phone or device elsewhere instead of your bedroom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 the Night Light (iPhone, iPad, macOS, Windows computers) or Blue Light Filter (Android phones and tablets) feature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Turning your phone to greyscale mode (removing all colors from your screen)</a:t>
            </a:r>
          </a:p>
        </p:txBody>
      </p:sp>
      <p:sp>
        <p:nvSpPr>
          <p:cNvPr id="10" name="Title 9">
            <a:extLst>
              <a:ext uri="{FF2B5EF4-FFF2-40B4-BE49-F238E27FC236}">
                <a16:creationId xmlns:a16="http://schemas.microsoft.com/office/drawing/2014/main" id="{10121086-CCB4-F404-0A2E-2E8574E70943}"/>
              </a:ext>
            </a:extLst>
          </p:cNvPr>
          <p:cNvSpPr>
            <a:spLocks noGrp="1"/>
          </p:cNvSpPr>
          <p:nvPr>
            <p:ph type="title"/>
          </p:nvPr>
        </p:nvSpPr>
        <p:spPr>
          <a:xfrm>
            <a:off x="997812" y="338679"/>
            <a:ext cx="4008437" cy="1395208"/>
          </a:xfrm>
        </p:spPr>
        <p:txBody>
          <a:bodyPr anchor="ctr">
            <a:normAutofit fontScale="90000"/>
          </a:bodyPr>
          <a:lstStyle/>
          <a:p>
            <a:pPr algn="ctr"/>
            <a:r>
              <a:rPr lang="en-US" dirty="0">
                <a:latin typeface="Times New Roman" panose="02020603050405020304" pitchFamily="18" charset="0"/>
                <a:cs typeface="Times New Roman" panose="02020603050405020304" pitchFamily="18" charset="0"/>
              </a:rPr>
              <a:t>Reducing Social Media Consumption</a:t>
            </a:r>
          </a:p>
        </p:txBody>
      </p:sp>
      <p:pic>
        <p:nvPicPr>
          <p:cNvPr id="12" name="Picture 11" descr="A person holding a cell phone&#10;&#10;Description automatically generated with medium confidence">
            <a:extLst>
              <a:ext uri="{FF2B5EF4-FFF2-40B4-BE49-F238E27FC236}">
                <a16:creationId xmlns:a16="http://schemas.microsoft.com/office/drawing/2014/main" id="{80206A8A-5771-F487-1459-EC648D039BC5}"/>
              </a:ext>
            </a:extLst>
          </p:cNvPr>
          <p:cNvPicPr>
            <a:picLocks noChangeAspect="1"/>
          </p:cNvPicPr>
          <p:nvPr/>
        </p:nvPicPr>
        <p:blipFill>
          <a:blip r:embed="rId2"/>
          <a:stretch>
            <a:fillRect/>
          </a:stretch>
        </p:blipFill>
        <p:spPr>
          <a:xfrm>
            <a:off x="58" y="2788395"/>
            <a:ext cx="6095942" cy="4069606"/>
          </a:xfrm>
          <a:prstGeom prst="rect">
            <a:avLst/>
          </a:prstGeom>
        </p:spPr>
      </p:pic>
    </p:spTree>
    <p:extLst>
      <p:ext uri="{BB962C8B-B14F-4D97-AF65-F5344CB8AC3E}">
        <p14:creationId xmlns:p14="http://schemas.microsoft.com/office/powerpoint/2010/main" val="2226479449"/>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9F30CA96FCC14490CE540B379F86E4" ma:contentTypeVersion="2" ma:contentTypeDescription="Create a new document." ma:contentTypeScope="" ma:versionID="553fceaeba90af36e5d4d4d54abdbf14">
  <xsd:schema xmlns:xsd="http://www.w3.org/2001/XMLSchema" xmlns:xs="http://www.w3.org/2001/XMLSchema" xmlns:p="http://schemas.microsoft.com/office/2006/metadata/properties" xmlns:ns3="6bf8aea2-e508-4695-8c1f-c350979de035" targetNamespace="http://schemas.microsoft.com/office/2006/metadata/properties" ma:root="true" ma:fieldsID="0255c738723db5b87a818e4406d3929f" ns3:_="">
    <xsd:import namespace="6bf8aea2-e508-4695-8c1f-c350979de03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8aea2-e508-4695-8c1f-c350979de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FB49E1-CE4F-41FB-AE46-E15B77D99FCE}">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6bf8aea2-e508-4695-8c1f-c350979de035"/>
    <ds:schemaRef ds:uri="http://purl.org/dc/dcmitype/"/>
  </ds:schemaRefs>
</ds:datastoreItem>
</file>

<file path=customXml/itemProps2.xml><?xml version="1.0" encoding="utf-8"?>
<ds:datastoreItem xmlns:ds="http://schemas.openxmlformats.org/officeDocument/2006/customXml" ds:itemID="{682CFAAB-1D89-4172-9B1A-C7F38C222905}">
  <ds:schemaRefs>
    <ds:schemaRef ds:uri="http://schemas.microsoft.com/sharepoint/v3/contenttype/forms"/>
  </ds:schemaRefs>
</ds:datastoreItem>
</file>

<file path=customXml/itemProps3.xml><?xml version="1.0" encoding="utf-8"?>
<ds:datastoreItem xmlns:ds="http://schemas.openxmlformats.org/officeDocument/2006/customXml" ds:itemID="{ABB7A9D4-F936-4702-BC31-E6BE5ED75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8aea2-e508-4695-8c1f-c350979de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1589</TotalTime>
  <Words>504</Words>
  <Application>Microsoft Office PowerPoint</Application>
  <PresentationFormat>Widescreen</PresentationFormat>
  <Paragraphs>40</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Constantia</vt:lpstr>
      <vt:lpstr>Corbel</vt:lpstr>
      <vt:lpstr>Helvetica Light</vt:lpstr>
      <vt:lpstr>Raleway</vt:lpstr>
      <vt:lpstr>Times New Roman</vt:lpstr>
      <vt:lpstr>Office Theme</vt:lpstr>
      <vt:lpstr>Social Media Addiction &amp; Adolescents</vt:lpstr>
      <vt:lpstr>Overview</vt:lpstr>
      <vt:lpstr>Agenda </vt:lpstr>
      <vt:lpstr>What is Social Media Addiction?</vt:lpstr>
      <vt:lpstr>Positive Aspects of Social Media</vt:lpstr>
      <vt:lpstr>Negative Aspects of Social Media</vt:lpstr>
      <vt:lpstr>PowerPoint Presentation</vt:lpstr>
      <vt:lpstr>PowerPoint Presentation</vt:lpstr>
      <vt:lpstr>Reducing Social Media Consumption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Addiction &amp; Adolescents</dc:title>
  <dc:creator>AY</dc:creator>
  <cp:lastModifiedBy>AY</cp:lastModifiedBy>
  <cp:revision>3</cp:revision>
  <dcterms:created xsi:type="dcterms:W3CDTF">2022-11-30T16:21:53Z</dcterms:created>
  <dcterms:modified xsi:type="dcterms:W3CDTF">2022-12-04T09:36:02Z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0x010100889F30CA96FCC14490CE540B379F86E4</vt:lpwstr>
  </property>
</Properties>
</file>